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6" r:id="rId1"/>
  </p:sldMasterIdLst>
  <p:notesMasterIdLst>
    <p:notesMasterId r:id="rId69"/>
  </p:notesMasterIdLst>
  <p:handoutMasterIdLst>
    <p:handoutMasterId r:id="rId70"/>
  </p:handoutMasterIdLst>
  <p:sldIdLst>
    <p:sldId id="493" r:id="rId2"/>
    <p:sldId id="454" r:id="rId3"/>
    <p:sldId id="381" r:id="rId4"/>
    <p:sldId id="383" r:id="rId5"/>
    <p:sldId id="384" r:id="rId6"/>
    <p:sldId id="385" r:id="rId7"/>
    <p:sldId id="386" r:id="rId8"/>
    <p:sldId id="387" r:id="rId9"/>
    <p:sldId id="388" r:id="rId10"/>
    <p:sldId id="492" r:id="rId11"/>
    <p:sldId id="389" r:id="rId12"/>
    <p:sldId id="390" r:id="rId13"/>
    <p:sldId id="391" r:id="rId14"/>
    <p:sldId id="392" r:id="rId15"/>
    <p:sldId id="494" r:id="rId16"/>
    <p:sldId id="495" r:id="rId17"/>
    <p:sldId id="496" r:id="rId18"/>
    <p:sldId id="497" r:id="rId19"/>
    <p:sldId id="498" r:id="rId20"/>
    <p:sldId id="499" r:id="rId21"/>
    <p:sldId id="500" r:id="rId22"/>
    <p:sldId id="501" r:id="rId23"/>
    <p:sldId id="502" r:id="rId24"/>
    <p:sldId id="503" r:id="rId25"/>
    <p:sldId id="504" r:id="rId26"/>
    <p:sldId id="505" r:id="rId27"/>
    <p:sldId id="506" r:id="rId28"/>
    <p:sldId id="507" r:id="rId29"/>
    <p:sldId id="508" r:id="rId30"/>
    <p:sldId id="509" r:id="rId31"/>
    <p:sldId id="510" r:id="rId32"/>
    <p:sldId id="511" r:id="rId33"/>
    <p:sldId id="512" r:id="rId34"/>
    <p:sldId id="513" r:id="rId35"/>
    <p:sldId id="514" r:id="rId36"/>
    <p:sldId id="515" r:id="rId37"/>
    <p:sldId id="516" r:id="rId38"/>
    <p:sldId id="517" r:id="rId39"/>
    <p:sldId id="518" r:id="rId40"/>
    <p:sldId id="519" r:id="rId41"/>
    <p:sldId id="522" r:id="rId42"/>
    <p:sldId id="523" r:id="rId43"/>
    <p:sldId id="524" r:id="rId44"/>
    <p:sldId id="521" r:id="rId45"/>
    <p:sldId id="525" r:id="rId46"/>
    <p:sldId id="526" r:id="rId47"/>
    <p:sldId id="527" r:id="rId48"/>
    <p:sldId id="528" r:id="rId49"/>
    <p:sldId id="529" r:id="rId50"/>
    <p:sldId id="530" r:id="rId51"/>
    <p:sldId id="531" r:id="rId52"/>
    <p:sldId id="532" r:id="rId53"/>
    <p:sldId id="533" r:id="rId54"/>
    <p:sldId id="534" r:id="rId55"/>
    <p:sldId id="535" r:id="rId56"/>
    <p:sldId id="536" r:id="rId57"/>
    <p:sldId id="537" r:id="rId58"/>
    <p:sldId id="538" r:id="rId59"/>
    <p:sldId id="539" r:id="rId60"/>
    <p:sldId id="540" r:id="rId61"/>
    <p:sldId id="541" r:id="rId62"/>
    <p:sldId id="542" r:id="rId63"/>
    <p:sldId id="543" r:id="rId64"/>
    <p:sldId id="544" r:id="rId65"/>
    <p:sldId id="545" r:id="rId66"/>
    <p:sldId id="546" r:id="rId67"/>
    <p:sldId id="547" r:id="rId6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99"/>
    <a:srgbClr val="FF6600"/>
    <a:srgbClr val="FF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12" autoAdjust="0"/>
  </p:normalViewPr>
  <p:slideViewPr>
    <p:cSldViewPr>
      <p:cViewPr varScale="1">
        <p:scale>
          <a:sx n="66" d="100"/>
          <a:sy n="66" d="100"/>
        </p:scale>
        <p:origin x="14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5D121EE-360E-434C-A3A7-1FDC05F42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9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E700959-270E-4BC8-82DA-916BBB94924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427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2FDCE7-5390-4C6A-8374-43DAF24D6505}" type="slidenum">
              <a:rPr lang="ar-SA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en-US" smtClean="0"/>
          </a:p>
        </p:txBody>
      </p:sp>
    </p:spTree>
    <p:extLst>
      <p:ext uri="{BB962C8B-B14F-4D97-AF65-F5344CB8AC3E}">
        <p14:creationId xmlns:p14="http://schemas.microsoft.com/office/powerpoint/2010/main" val="2975080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681DBF6-3BF0-434E-A8CE-8FD322A0A505}" type="slidenum">
              <a:rPr lang="ar-SA" altLang="en-US" smtClean="0"/>
              <a:pPr/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3296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12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4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 rot="5400000">
              <a:off x="3739196" y="525780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 rot="5400000">
              <a:off x="3739196" y="5719572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8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071B7-9A93-4A71-9AD0-79D7D458E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66156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E1A03-B3D4-4E52-9623-59ED7A4A4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22620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80B7E-3F58-4469-9467-21B6C4D21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49152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7200" smtClean="0"/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A1202-88E6-4551-828E-12121A62A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59446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4EF68-92D9-4E9F-8632-61DD57E83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05738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8000" smtClean="0"/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FBBEF-1DC9-4C20-A78F-9C3B645F6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16827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22235-AE73-4452-8EDD-9455E03FF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68710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D76F5-64B6-4B2D-B832-1595B13CB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50650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0AD45-5D1B-4F8C-9365-92F79A48C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92000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22ACA-5710-4763-AE6A-7AB5FB716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1085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71BF8-B610-4C25-B0A9-4EB2CBBFB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27398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00C49-7477-48B0-9B6A-D08420651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61122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2EC19-4651-455A-AF90-07A15CC8A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52808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0F71E-27D3-4C97-A7F3-2E61F7245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94667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1C1C7-C1FB-4F8F-A8E0-61E96613F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69970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AEC8F-D75B-46BD-AEA6-96AC66B7B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59401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B8B44-089F-4A9A-8CD3-48387C83F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17107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1"/>
          </a:xfrm>
        </p:grpSpPr>
        <p:pic>
          <p:nvPicPr>
            <p:cNvPr id="1032" name="Picture 7" descr="SD-PanelContent-V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 rot="5400000">
              <a:off x="4221675" y="39689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 rot="5400000">
              <a:off x="4221675" y="6211888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91FD6CA-8124-46EC-B2CD-2465FEA16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1" r:id="rId1"/>
    <p:sldLayoutId id="2147484462" r:id="rId2"/>
    <p:sldLayoutId id="2147484463" r:id="rId3"/>
    <p:sldLayoutId id="2147484464" r:id="rId4"/>
    <p:sldLayoutId id="2147484465" r:id="rId5"/>
    <p:sldLayoutId id="2147484466" r:id="rId6"/>
    <p:sldLayoutId id="2147484457" r:id="rId7"/>
    <p:sldLayoutId id="2147484467" r:id="rId8"/>
    <p:sldLayoutId id="2147484458" r:id="rId9"/>
    <p:sldLayoutId id="2147484459" r:id="rId10"/>
    <p:sldLayoutId id="2147484468" r:id="rId11"/>
    <p:sldLayoutId id="2147484469" r:id="rId12"/>
    <p:sldLayoutId id="2147484460" r:id="rId13"/>
    <p:sldLayoutId id="2147484470" r:id="rId14"/>
    <p:sldLayoutId id="2147484471" r:id="rId15"/>
    <p:sldLayoutId id="2147484472" r:id="rId16"/>
    <p:sldLayoutId id="2147484473" r:id="rId17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/>
          </p:cNvSpPr>
          <p:nvPr>
            <p:ph type="title"/>
          </p:nvPr>
        </p:nvSpPr>
        <p:spPr>
          <a:xfrm>
            <a:off x="1176338" y="915988"/>
            <a:ext cx="6799262" cy="1303337"/>
          </a:xfrm>
        </p:spPr>
        <p:txBody>
          <a:bodyPr/>
          <a:lstStyle/>
          <a:p>
            <a:pPr eaLnBrk="1" hangingPunct="1"/>
            <a:endParaRPr lang="fa-IR" altLang="en-US" smtClean="0">
              <a:ln>
                <a:noFill/>
              </a:ln>
            </a:endParaRPr>
          </a:p>
        </p:txBody>
      </p:sp>
      <p:pic>
        <p:nvPicPr>
          <p:cNvPr id="5" name="Picture 4" descr="BISM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0"/>
            <a:ext cx="9288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ad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5916613"/>
            <a:ext cx="358140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Eslimi-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24447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371600"/>
            <a:ext cx="6400800" cy="36449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AHRQ/Mayo Systematic Review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(published in July 2018)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 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Effectiveness 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Safety concerns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of psychotherapy and pharmacotherapy for the treatment of specific child &amp;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adol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. anxiety dis.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1600200"/>
            <a:ext cx="7010400" cy="4237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the preponderance of … </a:t>
            </a:r>
          </a:p>
          <a:p>
            <a:pPr>
              <a:spcBef>
                <a:spcPts val="0"/>
              </a:spcBef>
              <a:spcAft>
                <a:spcPts val="800"/>
              </a:spcAft>
              <a:defRPr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 → the SOE rating for the treatment: high (letter A)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Moderate → the SOE rating for the treatment: moderate (letter B)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Low → the SOE rating for the treatment: low (letter C)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recommendation statement (numeral 1): indicates confidence - the benefits of the action clearly outweigh the harms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suggestion statement (numeral 2): indicates greater uncertainty - the benefits of the action are considered likely to outweigh the harms, but the balance is more difficult to judge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76338" y="990600"/>
            <a:ext cx="6799262" cy="4945063"/>
          </a:xfrm>
        </p:spPr>
        <p:txBody>
          <a:bodyPr/>
          <a:lstStyle/>
          <a:p>
            <a:pPr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AACAP recommends (1C) that CBT be offered to patients 6 to 18 yr. with social anxiety, generalized anxiety, separation anxiety, specific phobia, or panic disorder.</a:t>
            </a:r>
          </a:p>
          <a:p>
            <a:pPr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AACAP recommends (1B) that SSRIs be offered to patients 6 to18 years old with social anxiety, generalized anxiety, separation anxiety, or panic disorder.</a:t>
            </a:r>
          </a:p>
          <a:p>
            <a:pPr>
              <a:defRPr/>
            </a:pPr>
            <a:r>
              <a:rPr lang="en-US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moderate to severe anxiety </a:t>
            </a:r>
          </a:p>
          <a:p>
            <a:pPr>
              <a:defRPr/>
            </a:pPr>
            <a:r>
              <a:rPr lang="en-US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Acute symptom reduction is needed </a:t>
            </a:r>
          </a:p>
          <a:p>
            <a:pPr>
              <a:defRPr/>
            </a:pPr>
            <a:r>
              <a:rPr lang="en-US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partial response to psychotherapy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0600" y="762000"/>
            <a:ext cx="6977063" cy="5021263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SSRI medication class is a group of compounds that: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inhibit the presynaptic reuptake of serotonin in the brain 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increasing availability of serotonin at the synaptic cleft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down regulation of inhibitory serotonin auto receptors → heightens the serotonergic neuronal fir ingrate 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increased serotonin release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related to the delay in onset of the SSRI treatment effect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371600"/>
            <a:ext cx="6799263" cy="5249863"/>
          </a:xfrm>
        </p:spPr>
        <p:txBody>
          <a:bodyPr/>
          <a:lstStyle/>
          <a:p>
            <a:pPr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No specific SSRIs have U.S. FDA 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approval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2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Limited data are available on drug pharmacokinetics &amp; pharmacodynamics for SSRIs in young 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people.</a:t>
            </a:r>
          </a:p>
          <a:p>
            <a:pPr>
              <a:defRPr/>
            </a:pPr>
            <a:endParaRPr lang="en-US" sz="22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Most SSRIs (particularly fluoxetine because of its active metabolite) have long elimination half-lives → daily 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dosing</a:t>
            </a:r>
          </a:p>
          <a:p>
            <a:pPr>
              <a:defRPr/>
            </a:pPr>
            <a:endParaRPr lang="en-US" sz="22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at low doses of sertraline and at any dose of fluvoxamine → twice-daily dosing</a:t>
            </a:r>
          </a:p>
          <a:p>
            <a:pPr>
              <a:defRPr/>
            </a:pPr>
            <a:endParaRPr lang="en-US" sz="22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 improvement within 2 weeks of initiation</a:t>
            </a:r>
          </a:p>
          <a:p>
            <a:pPr>
              <a:defRPr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Clinically significant improvement by week 6</a:t>
            </a:r>
          </a:p>
          <a:p>
            <a:pPr>
              <a:defRPr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Maximal improvement by week 12 or later</a:t>
            </a:r>
          </a:p>
          <a:p>
            <a:pPr>
              <a:defRPr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66800"/>
            <a:ext cx="6799263" cy="50212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Generally, well tolerated by children &amp;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adol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Most adverse effects → within first few weeks of treatment</a:t>
            </a:r>
          </a:p>
          <a:p>
            <a:pPr>
              <a:buFontTx/>
              <a:buChar char="-"/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05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Dry mouth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Nausea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Diarrhea</a:t>
            </a:r>
          </a:p>
          <a:p>
            <a:pPr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Heartburn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338" y="762000"/>
            <a:ext cx="6799262" cy="5173663"/>
          </a:xfrm>
        </p:spPr>
        <p:txBody>
          <a:bodyPr/>
          <a:lstStyle/>
          <a:p>
            <a:pPr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Headache</a:t>
            </a:r>
          </a:p>
          <a:p>
            <a:pPr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Somnolence</a:t>
            </a:r>
          </a:p>
          <a:p>
            <a:pPr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Insomnia</a:t>
            </a:r>
          </a:p>
          <a:p>
            <a:pPr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Dizziness</a:t>
            </a:r>
          </a:p>
          <a:p>
            <a:pPr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Vivid dreams</a:t>
            </a:r>
          </a:p>
          <a:p>
            <a:pPr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Changes in appetite </a:t>
            </a:r>
          </a:p>
          <a:p>
            <a:pPr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 loss or gain</a:t>
            </a:r>
          </a:p>
          <a:p>
            <a:pPr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Fatigue</a:t>
            </a:r>
          </a:p>
          <a:p>
            <a:pPr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Nervousness</a:t>
            </a:r>
          </a:p>
          <a:p>
            <a:pPr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Tremor</a:t>
            </a:r>
          </a:p>
          <a:p>
            <a:pPr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Bruxism</a:t>
            </a:r>
          </a:p>
          <a:p>
            <a:pPr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Diaphoresis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338" y="1371600"/>
            <a:ext cx="6799262" cy="4564063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Potentially serious adverse effects include: 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Suicidal thinking and behavior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Behavioral activation / agitation, hypomania, mania 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Sexual dysfunction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Seizures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Abnormal bleeding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Serotonin syndrome</a:t>
            </a:r>
          </a:p>
        </p:txBody>
      </p:sp>
    </p:spTree>
  </p:cSld>
  <p:clrMapOvr>
    <a:masterClrMapping/>
  </p:clrMapOvr>
  <p:transition spd="slow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524000"/>
            <a:ext cx="7086600" cy="44116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absolute rates for suicidal ideation across all AD. classes and all non-OCD anxiety indications:</a:t>
            </a:r>
          </a:p>
          <a:p>
            <a:pPr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 for youths treated with an AD</a:t>
            </a:r>
          </a:p>
          <a:p>
            <a:pPr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0.2% for youths treated with a placebo</a:t>
            </a:r>
          </a:p>
          <a:p>
            <a:pPr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apparent risk </a:t>
            </a:r>
          </a:p>
          <a:p>
            <a:pPr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 monitoring for suicidality, especially in the first months &amp; following dosage adjustments</a:t>
            </a:r>
          </a:p>
          <a:p>
            <a:pPr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margin of safety in overdose → greater than for other AD.</a:t>
            </a:r>
          </a:p>
          <a:p>
            <a:pPr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Deaths have been reported following very large ingestions</a:t>
            </a:r>
          </a:p>
          <a:p>
            <a:pPr>
              <a:defRPr/>
            </a:pPr>
            <a:endParaRPr lang="en-US" sz="2000" dirty="0"/>
          </a:p>
        </p:txBody>
      </p:sp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5943600" cy="1676400"/>
          </a:xfrm>
        </p:spPr>
        <p:txBody>
          <a:bodyPr/>
          <a:lstStyle/>
          <a:p>
            <a:pPr eaLnBrk="1" hangingPunct="1"/>
            <a:r>
              <a:rPr lang="en-US" altLang="en-US" sz="5400" b="1" smtClean="0">
                <a:ln>
                  <a:noFill/>
                </a:ln>
                <a:solidFill>
                  <a:schemeClr val="accent1"/>
                </a:solidFill>
              </a:rPr>
              <a:t>Anxiety disorders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429000"/>
            <a:ext cx="4762500" cy="1752600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buFont typeface="Arial"/>
              <a:buNone/>
              <a:defRPr/>
            </a:pPr>
            <a:r>
              <a:rPr lang="fa-IR" sz="3200" b="1" dirty="0" smtClean="0">
                <a:solidFill>
                  <a:schemeClr val="accent5">
                    <a:lumMod val="50000"/>
                  </a:schemeClr>
                </a:solidFill>
                <a:cs typeface="+mj-cs"/>
              </a:rPr>
              <a:t>دکتر ساناز نوروزی</a:t>
            </a:r>
          </a:p>
          <a:p>
            <a:pPr eaLnBrk="1" fontAlgn="auto" hangingPunct="1">
              <a:spcBef>
                <a:spcPts val="0"/>
              </a:spcBef>
              <a:buFont typeface="Arial"/>
              <a:buNone/>
              <a:defRPr/>
            </a:pPr>
            <a:r>
              <a:rPr lang="fa-IR" b="1" dirty="0" smtClean="0">
                <a:solidFill>
                  <a:schemeClr val="accent5">
                    <a:lumMod val="50000"/>
                  </a:schemeClr>
                </a:solidFill>
                <a:cs typeface="+mj-cs"/>
              </a:rPr>
              <a:t>متخصص روانپزشکی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  <a:cs typeface="+mj-cs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fa-IR" b="1" dirty="0" smtClean="0">
                <a:solidFill>
                  <a:schemeClr val="accent5">
                    <a:lumMod val="50000"/>
                  </a:schemeClr>
                </a:solidFill>
                <a:cs typeface="+mj-cs"/>
              </a:rPr>
              <a:t>فوق تخصص روانپزشکی کودکان و نوجوانان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  <a:cs typeface="+mj-cs"/>
            </a:endParaRPr>
          </a:p>
          <a:p>
            <a:pPr eaLnBrk="1" fontAlgn="auto" hangingPunct="1">
              <a:spcBef>
                <a:spcPts val="0"/>
              </a:spcBef>
              <a:buFont typeface="Arial"/>
              <a:buNone/>
              <a:defRPr/>
            </a:pPr>
            <a:r>
              <a:rPr lang="fa-IR" b="1" dirty="0" smtClean="0">
                <a:solidFill>
                  <a:schemeClr val="accent5">
                    <a:lumMod val="50000"/>
                  </a:schemeClr>
                </a:solidFill>
                <a:cs typeface="+mj-cs"/>
              </a:rPr>
              <a:t>استادیار دانشکده پزشکی تبریز</a:t>
            </a:r>
            <a:endParaRPr lang="fa-IR" b="1" dirty="0">
              <a:solidFill>
                <a:schemeClr val="accent5">
                  <a:lumMod val="50000"/>
                </a:schemeClr>
              </a:solidFill>
              <a:cs typeface="+mj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7239000" cy="57150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Behavioral activation/agitation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Motor or mental restlessness, insomnia, impulsiveness, talkativeness, dis-inhibited behavior, aggression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More common in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Younger children than adolescents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Anxiety disorders than depressive disorders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May occur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in treatment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dose increases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concomitant administration of drugs that inhibit the metabolism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Slow up-titration and close monitoring (particularly in younger children)</a:t>
            </a:r>
          </a:p>
          <a:p>
            <a:pPr>
              <a:defRPr/>
            </a:pPr>
            <a:endParaRPr lang="en-US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338" y="1371600"/>
            <a:ext cx="7129462" cy="4800600"/>
          </a:xfrm>
        </p:spPr>
        <p:txBody>
          <a:bodyPr/>
          <a:lstStyle/>
          <a:p>
            <a:pPr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Mania/hypomania</a:t>
            </a:r>
          </a:p>
          <a:p>
            <a:pPr>
              <a:defRPr/>
            </a:pP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 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distinguish from behavioral activation</a:t>
            </a:r>
          </a:p>
          <a:p>
            <a:pPr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general, behavioral activation may be more likely to occur early in treatment (first month) or with dose increases</a:t>
            </a:r>
          </a:p>
          <a:p>
            <a:pPr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Mania/hypo-mania may appear later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Behavioral activation usually improves quickly after dose decrease or discontinuation</a:t>
            </a:r>
          </a:p>
          <a:p>
            <a:pPr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Mania may persist and require more active pharmacological intervention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338" y="1600200"/>
            <a:ext cx="6799262" cy="4335463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Seizures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been observed in the context of SSRI use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be used cautiously in patients with a history of a seizure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338" y="914400"/>
            <a:ext cx="7129462" cy="5021263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Serotonin syndrome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arise within 24 to 48 hours after combining medications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Characterized by:</a:t>
            </a:r>
          </a:p>
          <a:p>
            <a:pPr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Mental status changes: (confusion, agitation, anxiety)</a:t>
            </a:r>
          </a:p>
          <a:p>
            <a:pPr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Neuromuscular hyperactivity: (tremors, clonus, hyper-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reflexia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muscle rigidity)</a:t>
            </a:r>
          </a:p>
          <a:p>
            <a:pPr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Autonomic hyperactivity (hypertension, tachycardia, arrhythmias, tachypnea, diaphoresis, shivering, vomiting, diarrhea)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200" dirty="0"/>
          </a:p>
        </p:txBody>
      </p:sp>
    </p:spTree>
  </p:cSld>
  <p:clrMapOvr>
    <a:masterClrMapping/>
  </p:clrMapOvr>
  <p:transition spd="slow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Advanced symptoms include: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Fever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Seizures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Arrhythmias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Unconsciousness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lead to fatalities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6799263" cy="45640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r>
              <a:rPr lang="en-U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Hospital based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Includes discontinuation of all serotonergic agents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Supportive care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 cardiac monitoring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MAOIs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 a role in most cases of serotonin syndrome and should be avoided in combination with any other serotonergic drug</a:t>
            </a:r>
          </a:p>
          <a:p>
            <a:pPr>
              <a:defRPr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7467600" cy="46482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Special 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prescribing considerations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Paroxetine, Fluvoxamine, Sertraline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Discontinuation syndrome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Fluvoxamine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Greater potential for drug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interactions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slow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338" y="1143000"/>
            <a:ext cx="6900862" cy="4792663"/>
          </a:xfrm>
        </p:spPr>
        <p:txBody>
          <a:bodyPr/>
          <a:lstStyle/>
          <a:p>
            <a:pPr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Citalopram </a:t>
            </a:r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QT prolongation &amp; Torsade de Pointes, ventricular tachycardia, and sudden death at daily doses exceeding 40 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mg/d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Paroxetine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risk of suicidal thinking or behavior compared to other 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SSRIs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Citalopram/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Escitalopram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least effect on CYP450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enzymes/ lower propensity for drug interactions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338" y="1066800"/>
            <a:ext cx="6799262" cy="4868863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Medication trial for mild to moderate anxiety presentations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-Increasing the dose as tolerated within the therapeutic dosage range in the smallest available increments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800" dirty="0"/>
              <a:t> </a:t>
            </a:r>
            <a:endParaRPr lang="en-US" dirty="0"/>
          </a:p>
        </p:txBody>
      </p:sp>
    </p:spTree>
  </p:cSld>
  <p:clrMapOvr>
    <a:masterClrMapping/>
  </p:clrMapOvr>
  <p:transition spd="slow"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338" y="914400"/>
            <a:ext cx="6799262" cy="50212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Shorter half-life SSRIs (Sertraline, Citalopram,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Escitalopram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 1- to 2-week intervals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6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Longer half-life SSRIs (Fluoxetine)</a:t>
            </a:r>
          </a:p>
          <a:p>
            <a:pPr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 3- to 4-week intervals  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6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Until the benefit-to-harm ratio is optimized &amp;remission is achieved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5000" y="2057400"/>
            <a:ext cx="5562600" cy="26019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Among the most common psychiatric disorders in children &amp; adolescents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7% of youths worldwide → an anxiety disorder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338" y="1524000"/>
            <a:ext cx="6799262" cy="4411663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Medication trial for severe anxiety presentations</a:t>
            </a:r>
          </a:p>
          <a:p>
            <a:pPr>
              <a:defRPr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Faster up-titration may be indicated as tolerated </a:t>
            </a:r>
          </a:p>
          <a:p>
            <a:pPr>
              <a:defRPr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not clear that dose of medication is related to magnitude of response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doses can be associated with more adverse effects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 smtClean="0"/>
              <a:t>*</a:t>
            </a:r>
            <a:r>
              <a:rPr lang="fa-IR" dirty="0"/>
              <a:t>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initial adverse effect can be anxiety or agitation → start with a sub therapeutic dose as a 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“test” dose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monitoring height and weight</a:t>
            </a:r>
          </a:p>
          <a:p>
            <a:pPr>
              <a:defRPr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specific laboratory tests are recommended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338" y="1219200"/>
            <a:ext cx="6799262" cy="47164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duration of pharmacologic treatment of anxiety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disorders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Unclear</a:t>
            </a:r>
          </a:p>
          <a:p>
            <a:pPr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 accepted → continue for approximately 12 months after remission</a:t>
            </a:r>
          </a:p>
          <a:p>
            <a:pPr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for several months after DC. For re-emergence of symptoms</a:t>
            </a:r>
          </a:p>
          <a:p>
            <a:pPr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Discontinuation → during a relatively stress-free period </a:t>
            </a:r>
          </a:p>
          <a:p>
            <a:pPr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Severe and chronic anxiety presentations may require lengthier medication treatment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338" y="838200"/>
            <a:ext cx="6799262" cy="5097463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accent1"/>
                </a:solidFill>
              </a:rPr>
              <a:t>Discontinuation </a:t>
            </a:r>
            <a:r>
              <a:rPr lang="en-US" b="1" dirty="0" smtClean="0">
                <a:solidFill>
                  <a:schemeClr val="accent1"/>
                </a:solidFill>
              </a:rPr>
              <a:t>syndrome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sz="700" b="1" dirty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Dizziness</a:t>
            </a:r>
          </a:p>
          <a:p>
            <a:pPr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Fatigue</a:t>
            </a:r>
          </a:p>
          <a:p>
            <a:pPr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Lethargy</a:t>
            </a:r>
          </a:p>
          <a:p>
            <a:pPr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malaise</a:t>
            </a:r>
          </a:p>
          <a:p>
            <a:pPr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Myalgia</a:t>
            </a:r>
          </a:p>
          <a:p>
            <a:pPr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Chills</a:t>
            </a:r>
          </a:p>
          <a:p>
            <a:pPr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Headaches</a:t>
            </a:r>
          </a:p>
          <a:p>
            <a:pPr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Nausea</a:t>
            </a:r>
          </a:p>
          <a:p>
            <a:pPr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Vomiting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338" y="914400"/>
            <a:ext cx="6799262" cy="5021263"/>
          </a:xfrm>
        </p:spPr>
        <p:txBody>
          <a:bodyPr/>
          <a:lstStyle/>
          <a:p>
            <a:pPr>
              <a:defRPr/>
            </a:pP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Diarrhea </a:t>
            </a:r>
          </a:p>
          <a:p>
            <a:pPr>
              <a:defRPr/>
            </a:pP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Insomnia</a:t>
            </a:r>
          </a:p>
          <a:p>
            <a:pPr>
              <a:defRPr/>
            </a:pP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Imbalance</a:t>
            </a:r>
          </a:p>
          <a:p>
            <a:pPr>
              <a:defRPr/>
            </a:pP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Vertigo</a:t>
            </a:r>
          </a:p>
          <a:p>
            <a:pPr>
              <a:defRPr/>
            </a:pP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Sensory disturbances</a:t>
            </a:r>
          </a:p>
          <a:p>
            <a:pPr>
              <a:defRPr/>
            </a:pP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Paresthesia</a:t>
            </a:r>
          </a:p>
          <a:p>
            <a:pPr>
              <a:defRPr/>
            </a:pP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Anxiety</a:t>
            </a:r>
          </a:p>
          <a:p>
            <a:pPr>
              <a:defRPr/>
            </a:pP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Irritability</a:t>
            </a:r>
          </a:p>
          <a:p>
            <a:pPr>
              <a:defRPr/>
            </a:pP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Agitation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338" y="2438400"/>
            <a:ext cx="6799262" cy="3497263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definitive guidance for switching SSRI to another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conservative approach: tapering &amp; DC. the first SSRI  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adding the second 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first SSRI is fluoxetine: washout interval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338" y="2362200"/>
            <a:ext cx="7053262" cy="35734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AACAP suggests (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Combination treatment (CBT &amp; SSRI) Offered preferentially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CBT/SSRI alone to patients 6 to 18 Yr. with social anxiety, generalized anxiety, separation anxiety, or panic disorder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 AHRQ/Mayo → not definitive evidence for the superiority of combination)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543800" cy="54102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fa-IR" dirty="0" smtClean="0">
                <a:solidFill>
                  <a:schemeClr val="accent1"/>
                </a:solidFill>
              </a:rPr>
              <a:t>*</a:t>
            </a:r>
            <a:r>
              <a:rPr lang="fa-IR" dirty="0" smtClean="0"/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Child-Adolescent Anxiety Multimodal Study (CAMS) → Prioritization of combination treatment over mono treatment (In 12 &amp; 24wk) (Although F/U of the CAMS study (Child/Adolescent Anxiety Multimodal Extended Long-term Study (CAMELS) → failed to demonstrate long-term maintenance of the initial superiority of combination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a-IR" dirty="0" smtClean="0">
                <a:solidFill>
                  <a:schemeClr val="accent5">
                    <a:lumMod val="50000"/>
                  </a:schemeClr>
                </a:solidFill>
              </a:rPr>
              <a:t>*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In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practice, combination treatment → 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For acute symptom reduction in a severe, functionally impairing disorder 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Partial response to mono treatment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Enhancing convenience for the patient &amp; family AND communication between treatment providers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66800"/>
            <a:ext cx="6799263" cy="4792663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SNRI medication class →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presynaptic reuptake of both NE &amp;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Venlafaxine,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Desvenlafaxine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Duloxetine,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Levomilnacipran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(AHRQ/Mayo review → venlafaxine and duloxetine)</a:t>
            </a:r>
          </a:p>
          <a:p>
            <a:pPr algn="just">
              <a:defRPr/>
            </a:pP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Atomoxetine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(NE. reuptake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→ also was included, however the effectiveness for the treatment of anxiety as the primary disorder has not been established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447800" y="1047750"/>
            <a:ext cx="6553200" cy="1371600"/>
          </a:xfrm>
        </p:spPr>
        <p:txBody>
          <a:bodyPr/>
          <a:lstStyle/>
          <a:p>
            <a:pPr eaLnBrk="1" hangingPunct="1"/>
            <a:r>
              <a:rPr lang="fa-IR" altLang="en-US" sz="4400" b="1" smtClean="0">
                <a:ln>
                  <a:noFill/>
                </a:ln>
                <a:solidFill>
                  <a:schemeClr val="accent1"/>
                </a:solidFill>
                <a:latin typeface="Arial" panose="020B0604020202020204" pitchFamily="34" charset="0"/>
              </a:rPr>
              <a:t>    </a:t>
            </a:r>
            <a:endParaRPr lang="en-US" altLang="en-US" sz="4400" b="1" smtClean="0">
              <a:ln>
                <a:noFill/>
              </a:ln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6175" y="2398713"/>
            <a:ext cx="6799263" cy="34448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lifetime prevalence rates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 → specific phobia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9% → social anxiety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8% → separation anxiety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 → agoraphobia, panic and generalized anxiety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43000"/>
            <a:ext cx="6799263" cy="4868863"/>
          </a:xfrm>
        </p:spPr>
        <p:txBody>
          <a:bodyPr/>
          <a:lstStyle/>
          <a:p>
            <a:pPr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pediatric anxiety disorders, agents which are </a:t>
            </a:r>
            <a:r>
              <a:rPr lang="en-US" sz="2200" b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US" sz="2200" b="1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serotonergically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selective are associated with </a:t>
            </a:r>
            <a:r>
              <a:rPr lang="en-US" sz="2200" b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greater effect sizes</a:t>
            </a:r>
            <a:r>
              <a:rPr lang="en-US" sz="22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(Strawn et al., 2015)</a:t>
            </a:r>
          </a:p>
          <a:p>
            <a:pPr>
              <a:defRPr/>
            </a:pPr>
            <a:endParaRPr lang="en-US" sz="1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Duloxetine → have an FDA indication for the treatment of any anxiety disorder (specifically, GAD) in children &amp; </a:t>
            </a:r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adol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7-17 years old.</a:t>
            </a:r>
          </a:p>
          <a:p>
            <a:pPr>
              <a:defRPr/>
            </a:pP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Limited 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are available on drug pharmacokinetics and pharmacodynamics of SNRIs for young people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14400"/>
            <a:ext cx="6799263" cy="51054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Adverse effects of 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SNRIs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600" dirty="0"/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Diaphoresis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Dry mouth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Abdominal discomfort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Nausea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Vomiting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Diarrhea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Dizziness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338" y="2362200"/>
            <a:ext cx="6799262" cy="357346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Headache</a:t>
            </a:r>
          </a:p>
          <a:p>
            <a:pPr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Tremor</a:t>
            </a:r>
          </a:p>
          <a:p>
            <a:pPr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Insomnia</a:t>
            </a:r>
          </a:p>
          <a:p>
            <a:pPr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Somnolence</a:t>
            </a:r>
          </a:p>
          <a:p>
            <a:pPr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Decreased appetite</a:t>
            </a:r>
          </a:p>
          <a:p>
            <a:pPr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 loss</a:t>
            </a:r>
          </a:p>
          <a:p>
            <a:pPr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Sustained clinical hypertension, increased BP &amp; PR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162800" cy="46482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accent1"/>
                </a:solidFill>
              </a:rPr>
              <a:t>Uncommon but potentially serious adverse </a:t>
            </a:r>
            <a:r>
              <a:rPr lang="en-US" b="1" dirty="0" smtClean="0">
                <a:solidFill>
                  <a:schemeClr val="accent1"/>
                </a:solidFill>
              </a:rPr>
              <a:t>effects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sz="1800" dirty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Suicidal thinking &amp; behavior (through age 24 years)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Behavioral activation/agitation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Hypomania &amp; mania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Sexual dysfunction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Seizures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Abnormal bleeding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Serotonin syndrome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2000"/>
            <a:ext cx="7391400" cy="5181600"/>
          </a:xfrm>
        </p:spPr>
        <p:txBody>
          <a:bodyPr/>
          <a:lstStyle/>
          <a:p>
            <a:pPr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Venlafaxine → Greater suicide risk </a:t>
            </a:r>
          </a:p>
          <a:p>
            <a:pPr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Venlafaxine &amp;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desvenlafaxine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Overdose fatalities</a:t>
            </a:r>
          </a:p>
          <a:p>
            <a:pPr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Venlafaxine → DC. Symptoms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Duloxetine → Hepatic failure (abdominal pain, hepatomegaly, ↑ transaminase levels) 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Duloxetine →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Cholestatic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jaundice → DC and not restarted in patients who develop jaundice or significant liver dysfunction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Duloxetine → Severe skin reactions (erythema multiform &amp; Stevens Johnson syndrome) → DC. And not restarted at the first appearance of blisters, peeling rash, mucosal erosions, or other signs of hypersensitivity</a:t>
            </a:r>
          </a:p>
        </p:txBody>
      </p:sp>
    </p:spTree>
  </p:cSld>
  <p:clrMapOvr>
    <a:masterClrMapping/>
  </p:clrMapOvr>
  <p:transition spd="slow"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338" y="1371600"/>
            <a:ext cx="6799262" cy="4564063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SNRIs Drug </a:t>
            </a:r>
            <a:r>
              <a:rPr lang="en-U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Interactions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sz="1050" dirty="0" smtClean="0">
              <a:solidFill>
                <a:schemeClr val="accent1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800" dirty="0"/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MAOIs → contraindicated (↑risk of serotonin syndrome) 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Duloxetine interact with drugs metabolized by CYP1A2 and CYP2D6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Venlafaxine → the least effect on the CYP450 system Compared to SSRIs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rand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338" y="1447800"/>
            <a:ext cx="6799262" cy="4487863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SNRIs medical </a:t>
            </a:r>
            <a:r>
              <a:rPr lang="en-US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monitoring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 &amp; HR</a:t>
            </a: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specific laboratory tests </a:t>
            </a: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 discontinuation taper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rand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7391400" cy="48768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SSRIs → More </a:t>
            </a:r>
            <a:r>
              <a:rPr lang="en-US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greater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improvement compared to SNRIs (the difference emerging during the 4</a:t>
            </a:r>
            <a:r>
              <a:rPr lang="en-US" baseline="30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Wk. of treatment (Strawn, Mills,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Sauley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Welge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2018))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TCAs → out of favor since the introduction of SSRIs &amp; SNRIs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Poorer tolerability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Anticholinergic side effects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for ECG monitoring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Narrow therapeutic index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increased risk of lethality in overdose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rand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338" y="1371600"/>
            <a:ext cx="6799262" cy="4564063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Prognostic Factors (Negative</a:t>
            </a:r>
            <a:r>
              <a:rPr lang="en-US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Older age 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Minority status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socioeconomic status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perceived social status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Female gender lower likelihood of remission (unclear? Hormonal differences, chronic environmental stressors, and pubertal onset)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rand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338" y="1371600"/>
            <a:ext cx="6799262" cy="456406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Greater caregiver strain </a:t>
            </a:r>
          </a:p>
          <a:p>
            <a:pPr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 history of anxiety</a:t>
            </a:r>
          </a:p>
          <a:p>
            <a:pPr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Poor family functioning </a:t>
            </a:r>
          </a:p>
          <a:p>
            <a:pPr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Baseline illness severity</a:t>
            </a:r>
          </a:p>
          <a:p>
            <a:pPr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diagnosis of social anxiety disorder</a:t>
            </a:r>
          </a:p>
          <a:p>
            <a:pPr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Comorbid internalizing (MDD) and externalizing disorders (both)</a:t>
            </a:r>
          </a:p>
          <a:p>
            <a:pPr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Trauma exposure/ early childhood adversity</a:t>
            </a:r>
          </a:p>
          <a:p>
            <a:pPr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Polymorphism of the CYP450 enzymes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990600"/>
            <a:ext cx="7162800" cy="50292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sequelae of untreated child &amp;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adol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anxiety disorders: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impairments in 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(extending from childhood into adulthood</a:t>
            </a: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</a:p>
          <a:p>
            <a:pPr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educational</a:t>
            </a:r>
          </a:p>
          <a:p>
            <a:pPr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occupational</a:t>
            </a:r>
          </a:p>
          <a:p>
            <a:pPr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</a:p>
          <a:p>
            <a:pPr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mental health </a:t>
            </a:r>
          </a:p>
          <a:p>
            <a:pPr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suicidal ideation → 9%</a:t>
            </a:r>
          </a:p>
          <a:p>
            <a:pPr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suicide attempts → 6%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(panic disorder and generalized anxiety disorder with comorbid depression may convey the greatest risk)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ln>
                <a:noFill/>
              </a:ln>
            </a:endParaRPr>
          </a:p>
        </p:txBody>
      </p:sp>
      <p:pic>
        <p:nvPicPr>
          <p:cNvPr id="6963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457200"/>
            <a:ext cx="8305800" cy="6019800"/>
          </a:xfrm>
        </p:spPr>
      </p:pic>
    </p:spTree>
  </p:cSld>
  <p:clrMapOvr>
    <a:masterClrMapping/>
  </p:clrMapOvr>
  <p:transition spd="slow">
    <p:rand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438400"/>
            <a:ext cx="7924800" cy="3733800"/>
          </a:xfrm>
        </p:spPr>
      </p:pic>
    </p:spTree>
  </p:cSld>
  <p:clrMapOvr>
    <a:masterClrMapping/>
  </p:clrMapOvr>
  <p:transition spd="slow">
    <p:rand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ln>
                <a:noFill/>
              </a:ln>
            </a:endParaRPr>
          </a:p>
        </p:txBody>
      </p:sp>
      <p:pic>
        <p:nvPicPr>
          <p:cNvPr id="7168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81000"/>
            <a:ext cx="8229600" cy="6019800"/>
          </a:xfrm>
        </p:spPr>
      </p:pic>
    </p:spTree>
  </p:cSld>
  <p:clrMapOvr>
    <a:masterClrMapping/>
  </p:clrMapOvr>
  <p:transition spd="slow">
    <p:random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ln>
                <a:noFill/>
              </a:ln>
            </a:endParaRPr>
          </a:p>
        </p:txBody>
      </p:sp>
      <p:pic>
        <p:nvPicPr>
          <p:cNvPr id="7270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533400"/>
            <a:ext cx="8001000" cy="5791200"/>
          </a:xfrm>
        </p:spPr>
      </p:pic>
    </p:spTree>
  </p:cSld>
  <p:clrMapOvr>
    <a:masterClrMapping/>
  </p:clrMapOvr>
  <p:transition spd="slow">
    <p:rand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ln>
                <a:noFill/>
              </a:ln>
            </a:endParaRPr>
          </a:p>
        </p:txBody>
      </p:sp>
      <p:pic>
        <p:nvPicPr>
          <p:cNvPr id="7373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57200"/>
            <a:ext cx="8229600" cy="5943600"/>
          </a:xfrm>
        </p:spPr>
      </p:pic>
    </p:spTree>
  </p:cSld>
  <p:clrMapOvr>
    <a:masterClrMapping/>
  </p:clrMapOvr>
  <p:transition spd="slow">
    <p:random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ln>
                <a:noFill/>
              </a:ln>
            </a:endParaRPr>
          </a:p>
        </p:txBody>
      </p:sp>
      <p:pic>
        <p:nvPicPr>
          <p:cNvPr id="7475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57200"/>
            <a:ext cx="8229600" cy="5943600"/>
          </a:xfrm>
        </p:spPr>
      </p:pic>
    </p:spTree>
  </p:cSld>
  <p:clrMapOvr>
    <a:masterClrMapping/>
  </p:clrMapOvr>
  <p:transition spd="slow">
    <p:rand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ln>
                <a:noFill/>
              </a:ln>
            </a:endParaRPr>
          </a:p>
        </p:txBody>
      </p:sp>
      <p:pic>
        <p:nvPicPr>
          <p:cNvPr id="7577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57200"/>
            <a:ext cx="8153400" cy="5867400"/>
          </a:xfrm>
        </p:spPr>
      </p:pic>
    </p:spTree>
  </p:cSld>
  <p:clrMapOvr>
    <a:masterClrMapping/>
  </p:clrMapOvr>
  <p:transition spd="slow">
    <p:random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ln>
                <a:noFill/>
              </a:ln>
            </a:endParaRPr>
          </a:p>
        </p:txBody>
      </p:sp>
      <p:pic>
        <p:nvPicPr>
          <p:cNvPr id="7680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533400"/>
            <a:ext cx="8229600" cy="5791200"/>
          </a:xfrm>
        </p:spPr>
      </p:pic>
    </p:spTree>
  </p:cSld>
  <p:clrMapOvr>
    <a:masterClrMapping/>
  </p:clrMapOvr>
  <p:transition spd="slow">
    <p:rand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2438400"/>
            <a:ext cx="6407150" cy="2897188"/>
          </a:xfrm>
        </p:spPr>
      </p:pic>
    </p:spTree>
  </p:cSld>
  <p:clrMapOvr>
    <a:masterClrMapping/>
  </p:clrMapOvr>
  <p:transition spd="slow">
    <p:random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ln>
                <a:noFill/>
              </a:ln>
            </a:endParaRPr>
          </a:p>
        </p:txBody>
      </p:sp>
      <p:pic>
        <p:nvPicPr>
          <p:cNvPr id="78851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457200"/>
            <a:ext cx="8153400" cy="5943600"/>
          </a:xfr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than one-half of youths needing mental health treatment → receive any care</a:t>
            </a:r>
          </a:p>
          <a:p>
            <a:pPr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fewer → receive evidence based care</a:t>
            </a:r>
          </a:p>
          <a:p>
            <a:pPr>
              <a:defRPr/>
            </a:pPr>
            <a:endParaRPr lang="en-US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ln>
                <a:noFill/>
              </a:ln>
            </a:endParaRPr>
          </a:p>
        </p:txBody>
      </p:sp>
      <p:pic>
        <p:nvPicPr>
          <p:cNvPr id="7987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81000"/>
            <a:ext cx="8077200" cy="6019800"/>
          </a:xfrm>
        </p:spPr>
      </p:pic>
    </p:spTree>
  </p:cSld>
  <p:clrMapOvr>
    <a:masterClrMapping/>
  </p:clrMapOvr>
  <p:transition spd="slow">
    <p:random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ln>
                <a:noFill/>
              </a:ln>
            </a:endParaRPr>
          </a:p>
        </p:txBody>
      </p:sp>
      <p:pic>
        <p:nvPicPr>
          <p:cNvPr id="8089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57200"/>
            <a:ext cx="8299450" cy="5943600"/>
          </a:xfrm>
        </p:spPr>
      </p:pic>
    </p:spTree>
  </p:cSld>
  <p:clrMapOvr>
    <a:masterClrMapping/>
  </p:clrMapOvr>
  <p:transition spd="slow">
    <p:random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ln>
                <a:noFill/>
              </a:ln>
            </a:endParaRPr>
          </a:p>
        </p:txBody>
      </p:sp>
      <p:pic>
        <p:nvPicPr>
          <p:cNvPr id="8192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57200"/>
            <a:ext cx="8229600" cy="5943600"/>
          </a:xfrm>
        </p:spPr>
      </p:pic>
    </p:spTree>
  </p:cSld>
  <p:clrMapOvr>
    <a:masterClrMapping/>
  </p:clrMapOvr>
  <p:transition spd="slow">
    <p:random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ln>
                <a:noFill/>
              </a:ln>
            </a:endParaRPr>
          </a:p>
        </p:txBody>
      </p:sp>
      <p:pic>
        <p:nvPicPr>
          <p:cNvPr id="8294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57200"/>
            <a:ext cx="8153400" cy="5943600"/>
          </a:xfrm>
        </p:spPr>
      </p:pic>
    </p:spTree>
  </p:cSld>
  <p:clrMapOvr>
    <a:masterClrMapping/>
  </p:clrMapOvr>
  <p:transition spd="slow">
    <p:random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ln>
                <a:noFill/>
              </a:ln>
            </a:endParaRPr>
          </a:p>
        </p:txBody>
      </p:sp>
      <p:pic>
        <p:nvPicPr>
          <p:cNvPr id="8397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457200"/>
            <a:ext cx="8077200" cy="5867400"/>
          </a:xfrm>
        </p:spPr>
      </p:pic>
    </p:spTree>
  </p:cSld>
  <p:clrMapOvr>
    <a:masterClrMapping/>
  </p:clrMapOvr>
  <p:transition spd="slow">
    <p:random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ln>
                <a:noFill/>
              </a:ln>
            </a:endParaRPr>
          </a:p>
        </p:txBody>
      </p:sp>
      <p:pic>
        <p:nvPicPr>
          <p:cNvPr id="849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457200"/>
            <a:ext cx="8153400" cy="5943600"/>
          </a:xfrm>
        </p:spPr>
      </p:pic>
    </p:spTree>
  </p:cSld>
  <p:clrMapOvr>
    <a:masterClrMapping/>
  </p:clrMapOvr>
  <p:transition spd="slow">
    <p:random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ln>
                <a:noFill/>
              </a:ln>
            </a:endParaRPr>
          </a:p>
        </p:txBody>
      </p:sp>
      <p:pic>
        <p:nvPicPr>
          <p:cNvPr id="8601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533400"/>
            <a:ext cx="8077200" cy="5791200"/>
          </a:xfrm>
        </p:spPr>
      </p:pic>
    </p:spTree>
  </p:cSld>
  <p:clrMapOvr>
    <a:masterClrMapping/>
  </p:clrMapOvr>
  <p:transition spd="slow">
    <p:random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ln>
                <a:noFill/>
              </a:ln>
            </a:endParaRPr>
          </a:p>
        </p:txBody>
      </p:sp>
      <p:pic>
        <p:nvPicPr>
          <p:cNvPr id="8704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457200"/>
            <a:ext cx="8077200" cy="5867400"/>
          </a:xfrm>
        </p:spPr>
      </p:pic>
    </p:spTree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1219200"/>
            <a:ext cx="6705600" cy="39862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everyday worries and fears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specific developmental stages 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exposure to strangers → infants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separation from caregiver → toddlers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supernatural creatures → preschoolers 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physical well-being &amp; natural disasters → school-aged.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"/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social &amp; existential concerns in adolescents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838200"/>
            <a:ext cx="6400800" cy="4879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Accordance with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Cognitive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Linguistic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Cultural level of parents &amp; patient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Acuity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Severity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Distress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Impairment associated 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Patient &amp; parent preferences 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Comorbid medical or psychiatric disorders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 of the child’s risk to self or others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Prior illness course &amp; complications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Potential supports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1524000"/>
            <a:ext cx="7315200" cy="44116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components are included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the diagnosis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the nature and purpose of the proposed treatment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the attendant risks and benefits of the proposed treatment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alternative treatments and their risks and benefits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the risks and benefits of declining treatment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3461</TotalTime>
  <Words>1798</Words>
  <Application>Microsoft Office PowerPoint</Application>
  <PresentationFormat>On-screen Show (4:3)</PresentationFormat>
  <Paragraphs>320</Paragraphs>
  <Slides>67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4" baseType="lpstr">
      <vt:lpstr>Arial</vt:lpstr>
      <vt:lpstr>Garamond</vt:lpstr>
      <vt:lpstr>Times New Roman</vt:lpstr>
      <vt:lpstr>Calibri</vt:lpstr>
      <vt:lpstr>Wingdings</vt:lpstr>
      <vt:lpstr>Symbol</vt:lpstr>
      <vt:lpstr>Organic</vt:lpstr>
      <vt:lpstr>PowerPoint Presentation</vt:lpstr>
      <vt:lpstr>Anxiety disorders</vt:lpstr>
      <vt:lpstr>PowerPoint Presentation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Iran</dc:creator>
  <cp:lastModifiedBy>Behnoush Alizadeh</cp:lastModifiedBy>
  <cp:revision>253</cp:revision>
  <cp:lastPrinted>1601-01-01T00:00:00Z</cp:lastPrinted>
  <dcterms:created xsi:type="dcterms:W3CDTF">1601-01-01T00:00:00Z</dcterms:created>
  <dcterms:modified xsi:type="dcterms:W3CDTF">2021-01-06T08:40:39Z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